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handoutMasterIdLst>
    <p:handoutMasterId r:id="rId10"/>
  </p:handoutMasterIdLst>
  <p:sldIdLst>
    <p:sldId id="256" r:id="rId2"/>
    <p:sldId id="1029" r:id="rId3"/>
    <p:sldId id="1025" r:id="rId4"/>
    <p:sldId id="1027" r:id="rId5"/>
    <p:sldId id="1028" r:id="rId6"/>
    <p:sldId id="968" r:id="rId7"/>
    <p:sldId id="261" r:id="rId8"/>
  </p:sldIdLst>
  <p:sldSz cx="9144000" cy="5143500" type="screen16x9"/>
  <p:notesSz cx="6858000" cy="9144000"/>
  <p:embeddedFontLst>
    <p:embeddedFont>
      <p:font typeface="Andale Mono" panose="020B0509000000000004" pitchFamily="49" charset="0"/>
      <p:regular r:id="rId11"/>
    </p:embeddedFont>
    <p:embeddedFont>
      <p:font typeface="CMU Typewriter Text" panose="02000609000000000000" pitchFamily="49" charset="0"/>
      <p:regular r:id="rId12"/>
      <p:bold r:id="rId13"/>
      <p:italic r:id="rId14"/>
      <p:boldItalic r:id="rId15"/>
    </p:embeddedFont>
    <p:embeddedFont>
      <p:font typeface="Georgia" panose="02040502050405020303" pitchFamily="18" charset="0"/>
      <p:regular r:id="rId16"/>
      <p:bold r:id="rId17"/>
      <p:italic r:id="rId18"/>
      <p:boldItalic r:id="rId19"/>
    </p:embeddedFont>
    <p:embeddedFont>
      <p:font typeface="Merriweather" pitchFamily="2" charset="77"/>
      <p:regular r:id="rId20"/>
      <p:bold r:id="rId21"/>
      <p:italic r:id="rId22"/>
      <p:boldItalic r:id="rId23"/>
    </p:embeddedFont>
    <p:embeddedFont>
      <p:font typeface="Proxima Nova" panose="02000506030000020004" pitchFamily="2" charset="0"/>
      <p:regular r:id="rId24"/>
      <p:bold r:id="rId25"/>
      <p:italic r:id="rId26"/>
      <p:boldItalic r:id="rId27"/>
    </p:embeddedFont>
    <p:embeddedFont>
      <p:font typeface="Tahoma" panose="020B0604030504040204" pitchFamily="34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66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56" d="100"/>
          <a:sy n="156" d="100"/>
        </p:scale>
        <p:origin x="808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FA1115F-6649-AE4E-8F52-9498F415A6E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E1E43D-D6C0-874B-B2FC-683D2E72A1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7C3044-577B-D740-BF12-44D14A0F006B}" type="datetimeFigureOut">
              <a:rPr lang="en-US" smtClean="0"/>
              <a:t>8/16/22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5F426-406E-E242-A5BD-DEDE115765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FA01AC-2852-B040-B2BC-BAE3B7E279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DCE92-5A80-7541-88D4-02792356C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8762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eee9c6bb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eee9c6bb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3a61702da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3a61702da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: Rotunda">
  <p:cSld name="TITLE_1">
    <p:bg>
      <p:bgPr>
        <a:solidFill>
          <a:srgbClr val="000000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1000"/>
                    </a14:imgEffect>
                  </a14:imgLayer>
                </a14:imgProps>
              </a:ext>
            </a:extLst>
          </a:blip>
          <a:srcRect t="52" b="52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15;p2"/>
          <p:cNvCxnSpPr/>
          <p:nvPr/>
        </p:nvCxnSpPr>
        <p:spPr>
          <a:xfrm rot="10800000" flipH="1">
            <a:off x="329100" y="650650"/>
            <a:ext cx="8485800" cy="10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54400" y="1130125"/>
            <a:ext cx="80352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rriweather"/>
              <a:buNone/>
              <a:defRPr sz="4800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53156" y="3208900"/>
            <a:ext cx="8043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600"/>
              <a:buNone/>
              <a:defRPr sz="2600" i="0" u="none" strike="noStrike" cap="none">
                <a:solidFill>
                  <a:srgbClr val="FFD94A"/>
                </a:solidFill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9pPr>
          </a:lstStyle>
          <a:p>
            <a:endParaRPr/>
          </a:p>
        </p:txBody>
      </p:sp>
      <p:pic>
        <p:nvPicPr>
          <p:cNvPr id="18" name="Google Shape;1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562" y="172175"/>
            <a:ext cx="1641523" cy="44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: UC">
  <p:cSld name="TITLE_1_1_1">
    <p:bg>
      <p:bgPr>
        <a:solidFill>
          <a:srgbClr val="000000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 amt="28000"/>
          </a:blip>
          <a:srcRect b="12388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554400" y="1130125"/>
            <a:ext cx="80352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rriweather"/>
              <a:buNone/>
              <a:defRPr sz="4800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553156" y="3208900"/>
            <a:ext cx="8043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600"/>
              <a:buNone/>
              <a:defRPr sz="2600" i="0" u="none" strike="noStrike" cap="none">
                <a:solidFill>
                  <a:srgbClr val="FFD94A"/>
                </a:solidFill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9pPr>
          </a:lstStyle>
          <a:p>
            <a:endParaRPr/>
          </a:p>
        </p:txBody>
      </p:sp>
      <p:cxnSp>
        <p:nvCxnSpPr>
          <p:cNvPr id="24" name="Google Shape;24;p3"/>
          <p:cNvCxnSpPr/>
          <p:nvPr/>
        </p:nvCxnSpPr>
        <p:spPr>
          <a:xfrm rot="10800000" flipH="1">
            <a:off x="329100" y="650650"/>
            <a:ext cx="8485800" cy="10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5" name="Google Shape;2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562" y="172175"/>
            <a:ext cx="1641523" cy="44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: Brown">
  <p:cSld name="TITLE_1_1_1_1_1_1">
    <p:bg>
      <p:bgPr>
        <a:solidFill>
          <a:srgbClr val="562100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621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ctrTitle"/>
          </p:nvPr>
        </p:nvSpPr>
        <p:spPr>
          <a:xfrm>
            <a:off x="554400" y="1130125"/>
            <a:ext cx="80352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rriweather"/>
              <a:buNone/>
              <a:defRPr sz="4800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1"/>
          </p:nvPr>
        </p:nvSpPr>
        <p:spPr>
          <a:xfrm>
            <a:off x="553156" y="3208900"/>
            <a:ext cx="8043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600"/>
              <a:buNone/>
              <a:defRPr sz="2600" i="0" u="none" strike="noStrike" cap="none">
                <a:solidFill>
                  <a:srgbClr val="FFD94A"/>
                </a:solidFill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9pPr>
          </a:lstStyle>
          <a:p>
            <a:endParaRPr/>
          </a:p>
        </p:txBody>
      </p:sp>
      <p:cxnSp>
        <p:nvCxnSpPr>
          <p:cNvPr id="30" name="Google Shape;30;p4"/>
          <p:cNvCxnSpPr/>
          <p:nvPr/>
        </p:nvCxnSpPr>
        <p:spPr>
          <a:xfrm rot="10800000" flipH="1">
            <a:off x="329100" y="650650"/>
            <a:ext cx="8485800" cy="10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1" name="Google Shape;3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2562" y="172175"/>
            <a:ext cx="1641523" cy="44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311700" y="776600"/>
            <a:ext cx="532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311700" y="1349300"/>
            <a:ext cx="5323200" cy="28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Text">
  <p:cSld name="SECTION_TITLE_AND_DESCRIPTION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311700" y="776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1"/>
          </p:nvPr>
        </p:nvSpPr>
        <p:spPr>
          <a:xfrm>
            <a:off x="311700" y="1349300"/>
            <a:ext cx="3658800" cy="28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2"/>
          </p:nvPr>
        </p:nvSpPr>
        <p:spPr>
          <a:xfrm>
            <a:off x="4357700" y="1349300"/>
            <a:ext cx="3658800" cy="28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Only  (for use with images)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body" idx="1"/>
          </p:nvPr>
        </p:nvSpPr>
        <p:spPr>
          <a:xfrm>
            <a:off x="311700" y="4154375"/>
            <a:ext cx="6962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4B1D4"/>
              </a:buClr>
              <a:buSzPts val="1400"/>
              <a:buNone/>
              <a:defRPr sz="1400" i="0" u="none" strike="noStrike" cap="none">
                <a:solidFill>
                  <a:srgbClr val="84B1D4"/>
                </a:solidFill>
              </a:defRPr>
            </a:lvl1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 type="blank">
  <p:cSld name="BLANK">
    <p:bg>
      <p:bgPr>
        <a:solidFill>
          <a:srgbClr val="562100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/>
          <p:nvPr/>
        </p:nvSpPr>
        <p:spPr>
          <a:xfrm>
            <a:off x="0" y="0"/>
            <a:ext cx="9144000" cy="606600"/>
          </a:xfrm>
          <a:prstGeom prst="rect">
            <a:avLst/>
          </a:prstGeom>
          <a:solidFill>
            <a:srgbClr val="562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2"/>
          <p:cNvSpPr/>
          <p:nvPr/>
        </p:nvSpPr>
        <p:spPr>
          <a:xfrm>
            <a:off x="0" y="4536900"/>
            <a:ext cx="9144000" cy="606600"/>
          </a:xfrm>
          <a:prstGeom prst="rect">
            <a:avLst/>
          </a:prstGeom>
          <a:solidFill>
            <a:srgbClr val="562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" name="Google Shape;6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12926" y="1562325"/>
            <a:ext cx="6023649" cy="16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3351B17-C171-5242-8C58-092CD963ACE0}"/>
              </a:ext>
            </a:extLst>
          </p:cNvPr>
          <p:cNvSpPr/>
          <p:nvPr userDrawn="1"/>
        </p:nvSpPr>
        <p:spPr>
          <a:xfrm>
            <a:off x="116238" y="4579749"/>
            <a:ext cx="8961895" cy="482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 dirty="0">
              <a:latin typeface="Tahoma" panose="020B060403050404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1586A2D-D215-4B40-956F-36900A2A66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5254832" y="0"/>
            <a:ext cx="3880262" cy="5143500"/>
          </a:xfrm>
          <a:prstGeom prst="chevron">
            <a:avLst/>
          </a:prstGeom>
        </p:spPr>
        <p:txBody>
          <a:bodyPr/>
          <a:lstStyle>
            <a:lvl1pPr marL="0" indent="0">
              <a:buNone/>
              <a:defRPr sz="900" b="0" i="0">
                <a:latin typeface="Tahoma" panose="020B060403050404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35787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776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349300"/>
            <a:ext cx="8520600" cy="28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Proxima Nova"/>
              <a:buChar char="●"/>
              <a:defRPr sz="17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sz="15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sz="13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cxnSp>
        <p:nvCxnSpPr>
          <p:cNvPr id="8" name="Google Shape;8;p1"/>
          <p:cNvCxnSpPr/>
          <p:nvPr/>
        </p:nvCxnSpPr>
        <p:spPr>
          <a:xfrm rot="10800000" flipH="1">
            <a:off x="329100" y="564550"/>
            <a:ext cx="8485800" cy="10200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1"/>
          <p:cNvSpPr txBox="1"/>
          <p:nvPr/>
        </p:nvSpPr>
        <p:spPr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" name="Google Shape;11;p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27725" y="175750"/>
            <a:ext cx="1135048" cy="34973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6" r:id="rId6"/>
    <p:sldLayoutId id="2147483658" r:id="rId7"/>
    <p:sldLayoutId id="2147483661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LarrySnyder/RLforInventory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554400" y="1755250"/>
            <a:ext cx="8035200" cy="11008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000" b="1" dirty="0">
                <a:solidFill>
                  <a:schemeClr val="lt1"/>
                </a:solidFill>
              </a:rPr>
              <a:t>Reinforcement Learning for Inventory Optimization</a:t>
            </a:r>
            <a:endParaRPr sz="4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36BDA3-0431-674F-9017-9E29D71CCAE4}"/>
              </a:ext>
            </a:extLst>
          </p:cNvPr>
          <p:cNvSpPr txBox="1"/>
          <p:nvPr/>
        </p:nvSpPr>
        <p:spPr>
          <a:xfrm>
            <a:off x="381639" y="3609485"/>
            <a:ext cx="3778599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Merriweather" pitchFamily="2" charset="77"/>
              </a:rPr>
              <a:t>Larry Snyder</a:t>
            </a:r>
          </a:p>
          <a:p>
            <a:r>
              <a:rPr lang="en-US" dirty="0">
                <a:solidFill>
                  <a:schemeClr val="bg1"/>
                </a:solidFill>
                <a:latin typeface="Proxima Nova"/>
                <a:sym typeface="Proxima Nova"/>
              </a:rPr>
              <a:t>Professor, Industrial and Systems Engineering</a:t>
            </a:r>
          </a:p>
          <a:p>
            <a:r>
              <a:rPr lang="en-US" dirty="0">
                <a:solidFill>
                  <a:schemeClr val="bg1"/>
                </a:solidFill>
                <a:latin typeface="Proxima Nova"/>
                <a:sym typeface="Proxima Nova"/>
              </a:rPr>
              <a:t>Director, I-DISC</a:t>
            </a:r>
          </a:p>
          <a:p>
            <a:endParaRPr lang="en-US" dirty="0">
              <a:solidFill>
                <a:srgbClr val="FFD94A"/>
              </a:solidFill>
              <a:latin typeface="Proxima Nova"/>
              <a:sym typeface="Proxima Nova"/>
            </a:endParaRPr>
          </a:p>
          <a:p>
            <a:r>
              <a:rPr lang="en-US" dirty="0">
                <a:solidFill>
                  <a:srgbClr val="FFD94A"/>
                </a:solidFill>
                <a:latin typeface="Proxima Nova"/>
                <a:sym typeface="Proxima Nova"/>
              </a:rPr>
              <a:t>RL for Operations Summer Bootcamp</a:t>
            </a:r>
          </a:p>
          <a:p>
            <a:r>
              <a:rPr lang="en-US" dirty="0">
                <a:solidFill>
                  <a:srgbClr val="FFD94A"/>
                </a:solidFill>
                <a:latin typeface="Proxima Nova"/>
                <a:sym typeface="Proxima Nova"/>
              </a:rPr>
              <a:t>Northwestern University, Aug. 18, 2022</a:t>
            </a:r>
          </a:p>
          <a:p>
            <a:endParaRPr lang="en-US" b="1" dirty="0">
              <a:solidFill>
                <a:schemeClr val="bg1"/>
              </a:solidFill>
              <a:latin typeface="Merriweather" pitchFamily="2" charset="7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2836D-D045-C27D-20D6-193F87438D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RL for the Multi-Period Newsvendor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6B3A0B-BF09-CA3E-FB7D-91394FB823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3</a:t>
            </a:r>
          </a:p>
        </p:txBody>
      </p:sp>
    </p:spTree>
    <p:extLst>
      <p:ext uri="{BB962C8B-B14F-4D97-AF65-F5344CB8AC3E}">
        <p14:creationId xmlns:p14="http://schemas.microsoft.com/office/powerpoint/2010/main" val="469510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B5342-9744-CB6F-F6D5-1E3992CA8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for the MPNV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0BDE4-AC39-7321-CE75-77C64931DD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pretty fast to solve the MPNV as an MDP</a:t>
            </a:r>
          </a:p>
          <a:p>
            <a:r>
              <a:rPr lang="en-US" dirty="0"/>
              <a:t>But MDP requires us to know the dynamics (transition probabilities and rewards)</a:t>
            </a:r>
          </a:p>
          <a:p>
            <a:r>
              <a:rPr lang="en-US" dirty="0"/>
              <a:t>But for other inventory problems (like the beer game problem), we don’t know the dynamics</a:t>
            </a:r>
          </a:p>
          <a:p>
            <a:r>
              <a:rPr lang="en-US" dirty="0"/>
              <a:t>We’ll need RL for those problems</a:t>
            </a:r>
          </a:p>
          <a:p>
            <a:r>
              <a:rPr lang="en-US" dirty="0"/>
              <a:t>So let’s try it for the much simpler MPNV</a:t>
            </a:r>
          </a:p>
        </p:txBody>
      </p:sp>
    </p:spTree>
    <p:extLst>
      <p:ext uri="{BB962C8B-B14F-4D97-AF65-F5344CB8AC3E}">
        <p14:creationId xmlns:p14="http://schemas.microsoft.com/office/powerpoint/2010/main" val="4241982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11336-C7CF-12F6-09F7-A2CB3E89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for the MPNV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2F62FC-301F-9798-6921-EF35BBEEE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49300"/>
            <a:ext cx="6750408" cy="2860200"/>
          </a:xfrm>
        </p:spPr>
        <p:txBody>
          <a:bodyPr/>
          <a:lstStyle/>
          <a:p>
            <a:r>
              <a:rPr lang="en-US" dirty="0"/>
              <a:t>We’ll use tabular methods to solve the MPNV</a:t>
            </a:r>
          </a:p>
          <a:p>
            <a:r>
              <a:rPr lang="en-US" dirty="0"/>
              <a:t>For the coding portion, you can use my code for Q-learning, etc., or plug in your own</a:t>
            </a:r>
          </a:p>
          <a:p>
            <a:endParaRPr lang="en-US" dirty="0"/>
          </a:p>
          <a:p>
            <a:r>
              <a:rPr lang="en-US" dirty="0"/>
              <a:t>It’s convenient to use an </a:t>
            </a:r>
            <a:r>
              <a:rPr lang="en-US" b="1" dirty="0"/>
              <a:t>environment</a:t>
            </a:r>
            <a:r>
              <a:rPr lang="en-US" dirty="0"/>
              <a:t> to model the system</a:t>
            </a:r>
          </a:p>
          <a:p>
            <a:r>
              <a:rPr lang="en-US" dirty="0"/>
              <a:t>The environment needs to simulate the inventory system</a:t>
            </a:r>
          </a:p>
          <a:p>
            <a:r>
              <a:rPr lang="en-US" dirty="0" err="1">
                <a:latin typeface="Andale Mono" panose="020B0509000000000004" pitchFamily="49" charset="0"/>
              </a:rPr>
              <a:t>stockpyl</a:t>
            </a:r>
            <a:r>
              <a:rPr lang="en-US" dirty="0"/>
              <a:t> will do simulation for us</a:t>
            </a:r>
          </a:p>
          <a:p>
            <a:endParaRPr lang="en-US" dirty="0"/>
          </a:p>
          <a:p>
            <a:r>
              <a:rPr lang="en-US" dirty="0" err="1">
                <a:latin typeface="Andale Mono" panose="020B0509000000000004" pitchFamily="49" charset="0"/>
              </a:rPr>
              <a:t>stockpyl</a:t>
            </a:r>
            <a:r>
              <a:rPr lang="en-US" dirty="0" err="1"/>
              <a:t>’s</a:t>
            </a:r>
            <a:r>
              <a:rPr lang="en-US" dirty="0"/>
              <a:t> simulation can </a:t>
            </a:r>
            <a:r>
              <a:rPr lang="en-US" dirty="0">
                <a:latin typeface="Andale Mono" panose="020B0509000000000004" pitchFamily="49" charset="0"/>
              </a:rPr>
              <a:t>reset() </a:t>
            </a:r>
            <a:r>
              <a:rPr lang="en-US" dirty="0"/>
              <a:t>and </a:t>
            </a:r>
            <a:r>
              <a:rPr lang="en-US" dirty="0">
                <a:latin typeface="Andale Mono" panose="020B0509000000000004" pitchFamily="49" charset="0"/>
              </a:rPr>
              <a:t>step()</a:t>
            </a:r>
          </a:p>
          <a:p>
            <a:r>
              <a:rPr lang="en-US" dirty="0"/>
              <a:t>But it’s not exactly an “environment”</a:t>
            </a:r>
          </a:p>
          <a:p>
            <a:r>
              <a:rPr lang="en-US" dirty="0"/>
              <a:t>Our environment is like a wrapper for </a:t>
            </a:r>
            <a:r>
              <a:rPr lang="en-US" dirty="0" err="1">
                <a:latin typeface="Andale Mono" panose="020B0509000000000004" pitchFamily="49" charset="0"/>
              </a:rPr>
              <a:t>stockpyl</a:t>
            </a:r>
            <a:r>
              <a:rPr lang="en-US" dirty="0" err="1"/>
              <a:t>’s</a:t>
            </a:r>
            <a:r>
              <a:rPr lang="en-US" dirty="0"/>
              <a:t> simulation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256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226F4-DDAA-717F-E9DE-970FD3D3C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time!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3E9F94-0ACF-E773-F764-5D086B709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49299"/>
            <a:ext cx="6603451" cy="3606421"/>
          </a:xfrm>
        </p:spPr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github.com/LarrySnyder/RLforInventory</a:t>
            </a:r>
            <a:endParaRPr lang="en-US" dirty="0"/>
          </a:p>
          <a:p>
            <a:r>
              <a:rPr lang="en-US" dirty="0"/>
              <a:t>Click </a:t>
            </a:r>
            <a:r>
              <a:rPr lang="en-US" dirty="0">
                <a:solidFill>
                  <a:srgbClr val="C00000"/>
                </a:solidFill>
                <a:latin typeface="Andale Mono" panose="020B0509000000000004" pitchFamily="49" charset="0"/>
              </a:rPr>
              <a:t>notebooks</a:t>
            </a:r>
          </a:p>
          <a:p>
            <a:r>
              <a:rPr lang="en-US" dirty="0"/>
              <a:t>Click </a:t>
            </a:r>
            <a:r>
              <a:rPr lang="en-US" dirty="0">
                <a:solidFill>
                  <a:srgbClr val="C00000"/>
                </a:solidFill>
                <a:latin typeface="Andale Mono" panose="020B0509000000000004" pitchFamily="49" charset="0"/>
              </a:rPr>
              <a:t>3: RL for </a:t>
            </a:r>
            <a:r>
              <a:rPr lang="en-US" dirty="0" err="1">
                <a:solidFill>
                  <a:srgbClr val="C00000"/>
                </a:solidFill>
                <a:latin typeface="Andale Mono" panose="020B0509000000000004" pitchFamily="49" charset="0"/>
              </a:rPr>
              <a:t>MPNV.ipynb</a:t>
            </a:r>
            <a:endParaRPr lang="en-US" dirty="0">
              <a:solidFill>
                <a:srgbClr val="C00000"/>
              </a:solidFill>
              <a:latin typeface="Andale Mono" panose="020B0509000000000004" pitchFamily="49" charset="0"/>
            </a:endParaRPr>
          </a:p>
          <a:p>
            <a:r>
              <a:rPr lang="en-US" dirty="0"/>
              <a:t>Click the “Open in </a:t>
            </a:r>
            <a:r>
              <a:rPr lang="en-US" dirty="0" err="1"/>
              <a:t>Colab</a:t>
            </a:r>
            <a:r>
              <a:rPr lang="en-US" dirty="0"/>
              <a:t>” button: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Follow the directions in the notebook to make your own copy</a:t>
            </a:r>
          </a:p>
          <a:p>
            <a:r>
              <a:rPr lang="en-US" dirty="0"/>
              <a:t>Work through the notebook at your own pace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96CF73B-66D1-E4DE-8349-0D7082C8D720}"/>
              </a:ext>
            </a:extLst>
          </p:cNvPr>
          <p:cNvGrpSpPr/>
          <p:nvPr/>
        </p:nvGrpSpPr>
        <p:grpSpPr>
          <a:xfrm>
            <a:off x="685294" y="2681023"/>
            <a:ext cx="3755571" cy="1338173"/>
            <a:chOff x="1338943" y="2871327"/>
            <a:chExt cx="3755571" cy="1338173"/>
          </a:xfrm>
        </p:grpSpPr>
        <p:pic>
          <p:nvPicPr>
            <p:cNvPr id="5" name="Picture 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1E4E50FB-9967-2FFD-05CF-E787A2D8B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6143" y="2871327"/>
              <a:ext cx="3298371" cy="1338173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8D2F97A-18FE-06E7-A136-1203DA9F3CF0}"/>
                </a:ext>
              </a:extLst>
            </p:cNvPr>
            <p:cNvCxnSpPr/>
            <p:nvPr/>
          </p:nvCxnSpPr>
          <p:spPr>
            <a:xfrm flipV="1">
              <a:off x="1338943" y="3020786"/>
              <a:ext cx="457200" cy="25309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37C61782-7209-6501-078C-9CB0E98EB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4900" y="776599"/>
            <a:ext cx="3118505" cy="311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585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D3AB78-09FD-FD49-B0CA-45A5263B251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A7676E-0483-2643-AFCD-D938354DED53}"/>
              </a:ext>
            </a:extLst>
          </p:cNvPr>
          <p:cNvSpPr/>
          <p:nvPr/>
        </p:nvSpPr>
        <p:spPr>
          <a:xfrm>
            <a:off x="1" y="0"/>
            <a:ext cx="9133937" cy="5143500"/>
          </a:xfrm>
          <a:prstGeom prst="rect">
            <a:avLst/>
          </a:prstGeom>
          <a:solidFill>
            <a:schemeClr val="accent1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A486C4-F224-F540-B642-1A1B6FFE1AF1}"/>
              </a:ext>
            </a:extLst>
          </p:cNvPr>
          <p:cNvSpPr/>
          <p:nvPr/>
        </p:nvSpPr>
        <p:spPr>
          <a:xfrm>
            <a:off x="0" y="264611"/>
            <a:ext cx="9144000" cy="51435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D6EB50-E7B7-7F47-87A7-C40F8264CF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97" r="11569" b="-1"/>
          <a:stretch/>
        </p:blipFill>
        <p:spPr>
          <a:xfrm>
            <a:off x="-17215" y="1"/>
            <a:ext cx="3925874" cy="4657964"/>
          </a:xfrm>
          <a:custGeom>
            <a:avLst/>
            <a:gdLst>
              <a:gd name="connsiteX0" fmla="*/ 1082595 w 5234519"/>
              <a:gd name="connsiteY0" fmla="*/ 0 h 6210629"/>
              <a:gd name="connsiteX1" fmla="*/ 3027450 w 5234519"/>
              <a:gd name="connsiteY1" fmla="*/ 0 h 6210629"/>
              <a:gd name="connsiteX2" fmla="*/ 3291029 w 5234519"/>
              <a:gd name="connsiteY2" fmla="*/ 96471 h 6210629"/>
              <a:gd name="connsiteX3" fmla="*/ 5234519 w 5234519"/>
              <a:gd name="connsiteY3" fmla="*/ 3028517 h 6210629"/>
              <a:gd name="connsiteX4" fmla="*/ 2052407 w 5234519"/>
              <a:gd name="connsiteY4" fmla="*/ 6210629 h 6210629"/>
              <a:gd name="connsiteX5" fmla="*/ 28288 w 5234519"/>
              <a:gd name="connsiteY5" fmla="*/ 5483989 h 6210629"/>
              <a:gd name="connsiteX6" fmla="*/ 0 w 5234519"/>
              <a:gd name="connsiteY6" fmla="*/ 5458279 h 6210629"/>
              <a:gd name="connsiteX7" fmla="*/ 0 w 5234519"/>
              <a:gd name="connsiteY7" fmla="*/ 598754 h 6210629"/>
              <a:gd name="connsiteX8" fmla="*/ 28288 w 5234519"/>
              <a:gd name="connsiteY8" fmla="*/ 573044 h 6210629"/>
              <a:gd name="connsiteX9" fmla="*/ 958290 w 5234519"/>
              <a:gd name="connsiteY9" fmla="*/ 39494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3ADD2C-0200-344B-9923-233FCF07A990}"/>
              </a:ext>
            </a:extLst>
          </p:cNvPr>
          <p:cNvSpPr txBox="1"/>
          <p:nvPr/>
        </p:nvSpPr>
        <p:spPr>
          <a:xfrm>
            <a:off x="4331895" y="1233356"/>
            <a:ext cx="4378472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Proxima Nova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Questions?</a:t>
            </a:r>
          </a:p>
          <a:p>
            <a:endParaRPr lang="en-US" sz="4000" b="1" dirty="0">
              <a:solidFill>
                <a:schemeClr val="bg1"/>
              </a:solidFill>
              <a:latin typeface="Proxima Nova" panose="0200050603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larry.snyder@lehigh.edu</a:t>
            </a:r>
          </a:p>
          <a:p>
            <a:r>
              <a:rPr lang="en-US" sz="16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https://</a:t>
            </a:r>
            <a:r>
              <a:rPr lang="en-US" sz="1600" dirty="0" err="1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coral.ise.lehigh.edu</a:t>
            </a:r>
            <a:r>
              <a:rPr lang="en-US" sz="16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/</a:t>
            </a:r>
            <a:r>
              <a:rPr lang="en-US" sz="1600" dirty="0" err="1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larry</a:t>
            </a:r>
            <a:r>
              <a:rPr lang="en-US" sz="16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/</a:t>
            </a:r>
          </a:p>
          <a:p>
            <a:endParaRPr lang="en-US" sz="1600" dirty="0">
              <a:solidFill>
                <a:schemeClr val="bg1"/>
              </a:solidFill>
              <a:latin typeface="Proxima Nova" panose="02000506030000020004" pitchFamily="2" charset="0"/>
            </a:endParaRPr>
          </a:p>
          <a:p>
            <a:endParaRPr lang="en-US" sz="1600" dirty="0">
              <a:solidFill>
                <a:schemeClr val="bg1"/>
              </a:solidFill>
              <a:latin typeface="Proxima Nova" panose="02000506030000020004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Proxima Nova" panose="02000506030000020004" pitchFamily="2" charset="0"/>
              </a:rPr>
              <a:t>Supported in part by NSF grants NSF:CCF:1618717, NSF:CMMI:1663256, NSF:CCF:1740796, and XSEDE:DDM180004.</a:t>
            </a:r>
          </a:p>
          <a:p>
            <a:endParaRPr lang="en-US" sz="4000" b="1" dirty="0">
              <a:solidFill>
                <a:schemeClr val="bg1"/>
              </a:solidFill>
              <a:latin typeface="Proxima Nova" panose="0200050603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289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LU Presentation Template: Version 2">
  <a:themeElements>
    <a:clrScheme name="Lehigh – 2018">
      <a:dk1>
        <a:srgbClr val="401C0F"/>
      </a:dk1>
      <a:lt1>
        <a:srgbClr val="FFFFFF"/>
      </a:lt1>
      <a:dk2>
        <a:srgbClr val="E5312F"/>
      </a:dk2>
      <a:lt2>
        <a:srgbClr val="FED13B"/>
      </a:lt2>
      <a:accent1>
        <a:srgbClr val="52A0D2"/>
      </a:accent1>
      <a:accent2>
        <a:srgbClr val="C4BDB3"/>
      </a:accent2>
      <a:accent3>
        <a:srgbClr val="72BBAE"/>
      </a:accent3>
      <a:accent4>
        <a:srgbClr val="94C6E5"/>
      </a:accent4>
      <a:accent5>
        <a:srgbClr val="DAD7D2"/>
      </a:accent5>
      <a:accent6>
        <a:srgbClr val="A6D5CE"/>
      </a:accent6>
      <a:hlink>
        <a:srgbClr val="53A1D4"/>
      </a:hlink>
      <a:folHlink>
        <a:srgbClr val="4381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7758</TotalTime>
  <Words>278</Words>
  <Application>Microsoft Macintosh PowerPoint</Application>
  <PresentationFormat>On-screen Show (16:9)</PresentationFormat>
  <Paragraphs>45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Andale Mono</vt:lpstr>
      <vt:lpstr>Proxima Nova</vt:lpstr>
      <vt:lpstr>Tahoma</vt:lpstr>
      <vt:lpstr>CMU Typewriter Text</vt:lpstr>
      <vt:lpstr>Georgia</vt:lpstr>
      <vt:lpstr>Merriweather</vt:lpstr>
      <vt:lpstr>LU Presentation Template: Version 2</vt:lpstr>
      <vt:lpstr>Reinforcement Learning for Inventory Optimization</vt:lpstr>
      <vt:lpstr>RL for the Multi-Period Newsvendor Problem</vt:lpstr>
      <vt:lpstr>RL for the MPNV</vt:lpstr>
      <vt:lpstr>RL for the MPNV</vt:lpstr>
      <vt:lpstr>Coding time!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Larry Snyder</cp:lastModifiedBy>
  <cp:revision>133</cp:revision>
  <dcterms:modified xsi:type="dcterms:W3CDTF">2022-08-16T19:37:50Z</dcterms:modified>
</cp:coreProperties>
</file>